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86" r:id="rId3"/>
    <p:sldId id="278" r:id="rId4"/>
    <p:sldId id="257" r:id="rId5"/>
    <p:sldId id="277" r:id="rId6"/>
    <p:sldId id="287" r:id="rId7"/>
    <p:sldId id="261" r:id="rId8"/>
    <p:sldId id="279" r:id="rId9"/>
    <p:sldId id="288" r:id="rId10"/>
    <p:sldId id="290" r:id="rId11"/>
    <p:sldId id="285" r:id="rId12"/>
    <p:sldId id="298" r:id="rId13"/>
    <p:sldId id="301" r:id="rId14"/>
    <p:sldId id="291" r:id="rId15"/>
    <p:sldId id="292" r:id="rId16"/>
    <p:sldId id="293" r:id="rId17"/>
    <p:sldId id="295" r:id="rId18"/>
    <p:sldId id="294" r:id="rId19"/>
    <p:sldId id="296" r:id="rId20"/>
    <p:sldId id="299" r:id="rId21"/>
    <p:sldId id="297" r:id="rId22"/>
    <p:sldId id="289" r:id="rId23"/>
    <p:sldId id="281" r:id="rId24"/>
    <p:sldId id="263" r:id="rId25"/>
    <p:sldId id="264" r:id="rId26"/>
    <p:sldId id="266" r:id="rId27"/>
    <p:sldId id="302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8D1895F-D2BE-4895-85B4-517E6DDEEDE5}" type="datetimeFigureOut">
              <a:rPr lang="nl-NL" smtClean="0"/>
              <a:t>23-10-18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p3Uos2fzIJ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Jong en Oud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4 havo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5567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Nederland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nl-NL" dirty="0" smtClean="0"/>
              <a:t>Verzorgingsstaat </a:t>
            </a:r>
            <a:r>
              <a:rPr lang="nl-NL" dirty="0" smtClean="0">
                <a:sym typeface="Wingdings"/>
              </a:rPr>
              <a:t> kost heel veel geld</a:t>
            </a:r>
          </a:p>
          <a:p>
            <a:pPr>
              <a:buFont typeface="Arial"/>
              <a:buChar char="•"/>
            </a:pPr>
            <a:endParaRPr lang="nl-NL" dirty="0" smtClean="0">
              <a:sym typeface="Wingdings"/>
            </a:endParaRPr>
          </a:p>
          <a:p>
            <a:pPr>
              <a:buFont typeface="Arial"/>
              <a:buChar char="•"/>
            </a:pPr>
            <a:r>
              <a:rPr lang="nl-NL" dirty="0" smtClean="0">
                <a:sym typeface="Wingdings"/>
              </a:rPr>
              <a:t>Taken:</a:t>
            </a:r>
          </a:p>
          <a:p>
            <a:pPr lvl="1">
              <a:buFont typeface="Arial"/>
              <a:buChar char="•"/>
            </a:pPr>
            <a:r>
              <a:rPr lang="nl-NL" dirty="0" smtClean="0">
                <a:sym typeface="Wingdings"/>
              </a:rPr>
              <a:t>Zorgen voor een rechtvaardige inkomensverdeling</a:t>
            </a:r>
          </a:p>
          <a:p>
            <a:pPr lvl="1">
              <a:buFont typeface="Arial"/>
              <a:buChar char="•"/>
            </a:pPr>
            <a:r>
              <a:rPr lang="nl-NL" dirty="0" smtClean="0">
                <a:sym typeface="Wingdings"/>
              </a:rPr>
              <a:t>Solidariteitsbeginsel</a:t>
            </a:r>
          </a:p>
          <a:p>
            <a:pPr lvl="1">
              <a:buFont typeface="Arial"/>
              <a:buChar char="•"/>
            </a:pPr>
            <a:r>
              <a:rPr lang="nl-NL" dirty="0" smtClean="0">
                <a:sym typeface="Wingdings"/>
              </a:rPr>
              <a:t>Draagkrachtbeginsel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8332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Productiefactoren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endParaRPr lang="nl-NL" dirty="0" smtClean="0"/>
          </a:p>
          <a:p>
            <a:pPr marL="68580" indent="0">
              <a:buNone/>
            </a:pPr>
            <a:r>
              <a:rPr lang="nl-NL" b="1" dirty="0" smtClean="0"/>
              <a:t>K</a:t>
            </a:r>
            <a:r>
              <a:rPr lang="nl-NL" dirty="0" smtClean="0"/>
              <a:t>apitaal			Huur/rente/interest</a:t>
            </a:r>
          </a:p>
          <a:p>
            <a:pPr marL="68580" indent="0">
              <a:buNone/>
            </a:pPr>
            <a:r>
              <a:rPr lang="nl-NL" b="1" dirty="0" smtClean="0"/>
              <a:t>A</a:t>
            </a:r>
            <a:r>
              <a:rPr lang="nl-NL" dirty="0" smtClean="0"/>
              <a:t>rbeid			Loon/salaris</a:t>
            </a:r>
          </a:p>
          <a:p>
            <a:pPr marL="68580" indent="0">
              <a:buNone/>
            </a:pPr>
            <a:r>
              <a:rPr lang="nl-NL" b="1" dirty="0" smtClean="0"/>
              <a:t>N</a:t>
            </a:r>
            <a:r>
              <a:rPr lang="nl-NL" dirty="0" smtClean="0"/>
              <a:t>atuur			Pacht</a:t>
            </a:r>
          </a:p>
          <a:p>
            <a:pPr marL="68580" indent="0">
              <a:buNone/>
            </a:pPr>
            <a:r>
              <a:rPr lang="nl-NL" b="1" dirty="0" smtClean="0"/>
              <a:t>O</a:t>
            </a:r>
            <a:r>
              <a:rPr lang="nl-NL" dirty="0" smtClean="0"/>
              <a:t>ndernemerschap		Winst</a:t>
            </a:r>
          </a:p>
          <a:p>
            <a:pPr marL="68580" indent="0">
              <a:buNone/>
            </a:pPr>
            <a:r>
              <a:rPr lang="nl-NL" dirty="0"/>
              <a:t>	</a:t>
            </a:r>
            <a:r>
              <a:rPr lang="nl-NL" dirty="0" smtClean="0"/>
              <a:t>			   </a:t>
            </a:r>
            <a:r>
              <a:rPr lang="nl-NL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nl-NL" dirty="0" smtClean="0"/>
          </a:p>
          <a:p>
            <a:pPr marL="68580" indent="0">
              <a:buNone/>
            </a:pPr>
            <a:r>
              <a:rPr lang="nl-NL" i="1" dirty="0" smtClean="0"/>
              <a:t>				Primaire inkomens</a:t>
            </a:r>
          </a:p>
          <a:p>
            <a:pPr marL="68580" indent="0">
              <a:buNone/>
            </a:pPr>
            <a:r>
              <a:rPr lang="nl-NL" i="1" dirty="0"/>
              <a:t>	</a:t>
            </a:r>
            <a:r>
              <a:rPr lang="nl-NL" i="1" dirty="0" smtClean="0"/>
              <a:t>				</a:t>
            </a:r>
            <a:r>
              <a:rPr lang="nl-NL" b="1" i="1" dirty="0" smtClean="0"/>
              <a:t>of</a:t>
            </a:r>
          </a:p>
          <a:p>
            <a:pPr marL="68580" indent="0">
              <a:buNone/>
            </a:pPr>
            <a:r>
              <a:rPr lang="nl-NL" b="1" i="1" dirty="0"/>
              <a:t>	</a:t>
            </a:r>
            <a:r>
              <a:rPr lang="nl-NL" b="1" i="1" dirty="0" smtClean="0"/>
              <a:t>			Nationaal inkomen</a:t>
            </a:r>
          </a:p>
          <a:p>
            <a:pPr marL="68580" indent="0">
              <a:buNone/>
            </a:pPr>
            <a:endParaRPr lang="nl-NL" i="1" dirty="0"/>
          </a:p>
          <a:p>
            <a:pPr marL="68580" indent="0">
              <a:buNone/>
            </a:pPr>
            <a:r>
              <a:rPr lang="nl-NL" i="1" dirty="0" smtClean="0"/>
              <a:t>De beloningen voor de productiefactoren worden de primaire inkomens genoemd.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53301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Lorenzcurve</a:t>
            </a:r>
            <a:endParaRPr lang="nl-NL" dirty="0"/>
          </a:p>
        </p:txBody>
      </p:sp>
      <p:pic>
        <p:nvPicPr>
          <p:cNvPr id="6" name="Tijdelijke aanduiding voor inhoud 5" descr="Schermafbeelding 2018-10-25 om 09.34.4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63" b="148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9839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Door een progressief belastingstelsel worden de inkomensverschillen kleiner </a:t>
            </a:r>
            <a:r>
              <a:rPr lang="nl-NL" b="1" dirty="0" smtClean="0"/>
              <a:t>(nivellering)</a:t>
            </a:r>
          </a:p>
          <a:p>
            <a:r>
              <a:rPr lang="nl-NL" dirty="0" smtClean="0"/>
              <a:t>Als je kijkt naar de vorige dia dan zie je 3 lijnen</a:t>
            </a:r>
          </a:p>
          <a:p>
            <a:r>
              <a:rPr lang="nl-NL" dirty="0" smtClean="0"/>
              <a:t>Groene lijn; iedereen verdient evenveel. Inkomens zijn gelijk verdeeld.</a:t>
            </a:r>
          </a:p>
          <a:p>
            <a:r>
              <a:rPr lang="nl-NL" dirty="0" smtClean="0"/>
              <a:t>Bij de blauwe lijn zijn de inkomens gelijker verdeeld dan bij de rode lijn.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4458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 de primaire inkomens betaal je in Nederland 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6739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Uitleg Nederlandse belastingsysteem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 smtClean="0"/>
              <a:t>Filmpje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8984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nl-NL" dirty="0" smtClean="0"/>
              <a:t>3 boxen, 3 berekeningen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2323652"/>
            <a:ext cx="7488832" cy="3508977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nl-NL" b="1" dirty="0" smtClean="0"/>
              <a:t>Uitkomst box 1		</a:t>
            </a:r>
            <a:r>
              <a:rPr lang="nl-NL" sz="1400" b="1" dirty="0" smtClean="0"/>
              <a:t>loon + woning waar je in woont</a:t>
            </a:r>
          </a:p>
          <a:p>
            <a:pPr>
              <a:buFont typeface="Arial"/>
              <a:buChar char="•"/>
            </a:pPr>
            <a:r>
              <a:rPr lang="nl-NL" dirty="0" smtClean="0"/>
              <a:t>Uitkomst box 2		</a:t>
            </a:r>
            <a:r>
              <a:rPr lang="nl-NL" sz="1200" dirty="0" smtClean="0"/>
              <a:t>grootaandeelhouders van BV of NV</a:t>
            </a:r>
          </a:p>
          <a:p>
            <a:pPr>
              <a:buFont typeface="Arial"/>
              <a:buChar char="•"/>
            </a:pPr>
            <a:r>
              <a:rPr lang="nl-NL" dirty="0" smtClean="0"/>
              <a:t>Uitkomst box 3		</a:t>
            </a:r>
            <a:r>
              <a:rPr lang="nl-NL" sz="900" dirty="0" smtClean="0"/>
              <a:t>Spaargeld + aandelen + woningen die je verhuurt</a:t>
            </a:r>
          </a:p>
          <a:p>
            <a:pPr marL="68580" indent="0">
              <a:buNone/>
            </a:pPr>
            <a:r>
              <a:rPr lang="nl-NL" dirty="0" smtClean="0"/>
              <a:t>    ______________ +</a:t>
            </a:r>
          </a:p>
          <a:p>
            <a:pPr>
              <a:buFont typeface="Arial"/>
              <a:buChar char="•"/>
            </a:pPr>
            <a:r>
              <a:rPr lang="nl-NL" sz="1800" dirty="0" smtClean="0"/>
              <a:t>Belasting die je moet betalen</a:t>
            </a:r>
          </a:p>
          <a:p>
            <a:pPr>
              <a:buFont typeface="Arial"/>
              <a:buChar char="•"/>
            </a:pPr>
            <a:r>
              <a:rPr lang="nl-NL" dirty="0" smtClean="0"/>
              <a:t>Heffingskortingen</a:t>
            </a:r>
          </a:p>
          <a:p>
            <a:pPr>
              <a:buFont typeface="Arial"/>
              <a:buChar char="•"/>
            </a:pPr>
            <a:r>
              <a:rPr lang="nl-NL" dirty="0" smtClean="0"/>
              <a:t>_________________ -</a:t>
            </a:r>
          </a:p>
          <a:p>
            <a:pPr>
              <a:buFont typeface="Arial"/>
              <a:buChar char="•"/>
            </a:pPr>
            <a:r>
              <a:rPr lang="nl-NL" dirty="0" smtClean="0"/>
              <a:t>Belasting die je moet betalen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5509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moet ik kennen?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 smtClean="0"/>
              <a:t>De berekening van Box 2 en 3 hoeven jullie nog niet te kennen.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807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Berekening box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 smtClean="0"/>
              <a:t>Stap 1: bereken je belastbaar inkomen</a:t>
            </a:r>
          </a:p>
          <a:p>
            <a:pPr marL="68580" indent="0">
              <a:buNone/>
            </a:pPr>
            <a:r>
              <a:rPr lang="nl-NL" dirty="0" smtClean="0"/>
              <a:t>Stap 2: bereken d.m.v. de schijven hoeveel belasting je in box 1 moet betalen</a:t>
            </a:r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5320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Stap 1: belastbaar inkomen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Bijtelposten</a:t>
            </a:r>
          </a:p>
          <a:p>
            <a:pPr lvl="1"/>
            <a:r>
              <a:rPr lang="nl-NL" dirty="0" smtClean="0"/>
              <a:t>Loon/salaris</a:t>
            </a:r>
          </a:p>
          <a:p>
            <a:pPr lvl="1"/>
            <a:r>
              <a:rPr lang="nl-NL" dirty="0" smtClean="0"/>
              <a:t>Eigenwoningforfait</a:t>
            </a:r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Aftrekposten</a:t>
            </a:r>
          </a:p>
          <a:p>
            <a:pPr lvl="1"/>
            <a:r>
              <a:rPr lang="nl-NL" dirty="0" err="1" smtClean="0"/>
              <a:t>hypotheekRENTE</a:t>
            </a:r>
            <a:endParaRPr lang="nl-NL" dirty="0" smtClean="0"/>
          </a:p>
          <a:p>
            <a:pPr lvl="1"/>
            <a:r>
              <a:rPr lang="nl-NL" dirty="0" smtClean="0"/>
              <a:t>Studiekosten</a:t>
            </a:r>
          </a:p>
          <a:p>
            <a:pPr lvl="1"/>
            <a:r>
              <a:rPr lang="nl-NL" dirty="0" smtClean="0"/>
              <a:t>Betaalde alimentatie</a:t>
            </a:r>
          </a:p>
          <a:p>
            <a:pPr lvl="1"/>
            <a:r>
              <a:rPr lang="nl-NL" dirty="0" smtClean="0"/>
              <a:t> zorgkosten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24381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420888"/>
            <a:ext cx="7024744" cy="1143000"/>
          </a:xfrm>
        </p:spPr>
        <p:txBody>
          <a:bodyPr/>
          <a:lstStyle/>
          <a:p>
            <a:pPr algn="ctr"/>
            <a:r>
              <a:rPr lang="nl-NL" dirty="0" smtClean="0"/>
              <a:t>Hoofdstuk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3566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Toepassen van de schijven</a:t>
            </a:r>
          </a:p>
          <a:p>
            <a:endParaRPr lang="nl-NL" dirty="0"/>
          </a:p>
          <a:p>
            <a:pPr marL="68580" indent="0">
              <a:buNone/>
            </a:pPr>
            <a:r>
              <a:rPr lang="nl-NL" dirty="0" smtClean="0">
                <a:sym typeface="Wingdings"/>
              </a:rPr>
              <a:t> Uitkomst van de schijven is de belasting die je moet betalen in box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0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Loonheffing / inkomensheffing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i="1" dirty="0" smtClean="0"/>
              <a:t>Bedrag dat iedere maand al wordt ingehouden op je salaris.</a:t>
            </a:r>
          </a:p>
          <a:p>
            <a:r>
              <a:rPr lang="nl-NL" i="1" dirty="0" smtClean="0"/>
              <a:t>Brutoloon </a:t>
            </a:r>
            <a:r>
              <a:rPr lang="mr-IN" i="1" dirty="0" smtClean="0"/>
              <a:t>–</a:t>
            </a:r>
            <a:r>
              <a:rPr lang="nl-NL" i="1" dirty="0" smtClean="0"/>
              <a:t> loonheffing = nettoloon</a:t>
            </a:r>
          </a:p>
          <a:p>
            <a:endParaRPr lang="nl-NL" dirty="0"/>
          </a:p>
          <a:p>
            <a:r>
              <a:rPr lang="nl-NL" b="1" dirty="0" smtClean="0"/>
              <a:t>Loonheffing = (loonbelasting + premies volksverzekeringen)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742391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Herverdeling van de primaire inkomens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nl-NL" dirty="0" smtClean="0"/>
              <a:t>Belastingstelsel (progressieve tarieven)</a:t>
            </a:r>
          </a:p>
          <a:p>
            <a:pPr>
              <a:buFont typeface="Arial"/>
              <a:buChar char="•"/>
            </a:pPr>
            <a:r>
              <a:rPr lang="nl-NL" dirty="0" smtClean="0"/>
              <a:t>Toeslagen (zorgtoeslag, huurtoeslag)</a:t>
            </a:r>
          </a:p>
          <a:p>
            <a:pPr>
              <a:buFont typeface="Arial"/>
              <a:buChar char="•"/>
            </a:pPr>
            <a:r>
              <a:rPr lang="nl-NL" dirty="0" smtClean="0"/>
              <a:t>Uitkeringen zoals de WWB (bijstand)</a:t>
            </a:r>
            <a:endParaRPr lang="nl-NL" dirty="0"/>
          </a:p>
          <a:p>
            <a:pPr>
              <a:buFont typeface="Arial"/>
              <a:buChar char="•"/>
            </a:pPr>
            <a:endParaRPr lang="nl-NL" dirty="0" smtClean="0"/>
          </a:p>
          <a:p>
            <a:pPr marL="68580" indent="0">
              <a:buNone/>
            </a:pPr>
            <a:r>
              <a:rPr lang="nl-NL" dirty="0" smtClean="0"/>
              <a:t>Door de herverdeling van de inkomens worden de rijken iets minder rijk en de armen iets minder arm </a:t>
            </a:r>
            <a:r>
              <a:rPr lang="nl-NL" dirty="0" smtClean="0">
                <a:sym typeface="Wingdings"/>
              </a:rPr>
              <a:t> nivellering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0430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 descr="Schermafbeelding 2018-10-24 om 19.36.1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9" b="2479"/>
          <a:stretch>
            <a:fillRect/>
          </a:stretch>
        </p:blipFill>
        <p:spPr>
          <a:xfrm>
            <a:off x="107504" y="1052736"/>
            <a:ext cx="8814759" cy="4563869"/>
          </a:xfrm>
        </p:spPr>
      </p:pic>
    </p:spTree>
    <p:extLst>
      <p:ext uri="{BB962C8B-B14F-4D97-AF65-F5344CB8AC3E}">
        <p14:creationId xmlns:p14="http://schemas.microsoft.com/office/powerpoint/2010/main" val="184234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Marginaal belastingtarief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2780928"/>
            <a:ext cx="6777317" cy="3508977"/>
          </a:xfrm>
        </p:spPr>
        <p:txBody>
          <a:bodyPr>
            <a:normAutofit/>
          </a:bodyPr>
          <a:lstStyle/>
          <a:p>
            <a:r>
              <a:rPr lang="nl-NL" dirty="0" smtClean="0"/>
              <a:t>Marginale belastingtarief = </a:t>
            </a:r>
            <a:r>
              <a:rPr lang="nl-NL" dirty="0" smtClean="0"/>
              <a:t>% belasting van de hoogste schijf waar je </a:t>
            </a:r>
            <a:r>
              <a:rPr lang="nl-NL" dirty="0" smtClean="0"/>
              <a:t>inkomen in valt.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73256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nl-NL" dirty="0" smtClean="0"/>
              <a:t>Progressief </a:t>
            </a:r>
            <a:r>
              <a:rPr lang="nl-NL" dirty="0" smtClean="0"/>
              <a:t>(hoger inkomen betekent hoger percentage belasting)</a:t>
            </a:r>
          </a:p>
          <a:p>
            <a:pPr lvl="1"/>
            <a:r>
              <a:rPr lang="nl-NL" dirty="0" smtClean="0"/>
              <a:t>Proportioneel (alle inkomens betalen hetzelfde percentage belasting)</a:t>
            </a:r>
          </a:p>
          <a:p>
            <a:pPr lvl="1"/>
            <a:r>
              <a:rPr lang="nl-NL" dirty="0" smtClean="0"/>
              <a:t>Degressief (hoger inkomen betekent lager percentage belasting</a:t>
            </a:r>
            <a:r>
              <a:rPr lang="nl-NL" dirty="0" smtClean="0"/>
              <a:t>)</a:t>
            </a:r>
          </a:p>
          <a:p>
            <a:pPr lvl="1"/>
            <a:endParaRPr lang="nl-NL" dirty="0"/>
          </a:p>
          <a:p>
            <a:r>
              <a:rPr lang="nl-NL" dirty="0" smtClean="0"/>
              <a:t>In Nederland hebben we een progressief </a:t>
            </a:r>
            <a:r>
              <a:rPr lang="nl-NL" dirty="0" smtClean="0"/>
              <a:t>belastingstelsel </a:t>
            </a:r>
            <a:r>
              <a:rPr lang="nl-NL" dirty="0" smtClean="0">
                <a:sym typeface="Wingdings"/>
              </a:rPr>
              <a:t> hoe hoger je inkomen wordt hoe meer belasting je IN VERHOUDING moet betalen</a:t>
            </a: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68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Nivellering= de inkomensverschillen tussen arm en rijk worden kleiner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Denivellering= de inkomensverschillen tussen arm en rijk worden </a:t>
            </a:r>
            <a:r>
              <a:rPr lang="nl-NL" dirty="0" smtClean="0"/>
              <a:t>groter</a:t>
            </a:r>
          </a:p>
          <a:p>
            <a:endParaRPr lang="nl-NL" dirty="0"/>
          </a:p>
          <a:p>
            <a:r>
              <a:rPr lang="nl-NL" dirty="0" smtClean="0">
                <a:sym typeface="Wingdings"/>
              </a:rPr>
              <a:t> </a:t>
            </a:r>
            <a:r>
              <a:rPr lang="nl-NL" dirty="0" err="1" smtClean="0">
                <a:sym typeface="Wingdings"/>
              </a:rPr>
              <a:t>lorenzcurve</a:t>
            </a:r>
            <a:r>
              <a:rPr lang="nl-NL" dirty="0" smtClean="0">
                <a:sym typeface="Wingdings"/>
              </a:rPr>
              <a:t>  hoe dikker de ‘buik’ hoe slechter te inkomens verdeeld zijn.</a:t>
            </a:r>
          </a:p>
          <a:p>
            <a:pPr marL="68580" indent="0">
              <a:buNone/>
            </a:pPr>
            <a:r>
              <a:rPr lang="nl-NL" dirty="0" smtClean="0">
                <a:sym typeface="Wingdings"/>
              </a:rPr>
              <a:t>Als de buik dikker wordt is er sprake van </a:t>
            </a:r>
            <a:r>
              <a:rPr lang="nl-NL" b="1" dirty="0" smtClean="0">
                <a:sym typeface="Wingdings"/>
              </a:rPr>
              <a:t>denivellering.</a:t>
            </a:r>
            <a:endParaRPr lang="nl-NL" b="1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9128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Succes met de </a:t>
            </a:r>
            <a:r>
              <a:rPr lang="nl-NL" dirty="0" err="1" smtClean="0"/>
              <a:t>toetsweek</a:t>
            </a:r>
            <a:r>
              <a:rPr lang="nl-NL" dirty="0" smtClean="0"/>
              <a:t>! </a:t>
            </a:r>
            <a:r>
              <a:rPr lang="nl-NL" dirty="0" smtClean="0">
                <a:sym typeface="Wingdings"/>
              </a:rPr>
              <a:t>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Let op: deze presentatie is niet de volledige stof die je moet kennen voor je toets!</a:t>
            </a:r>
          </a:p>
          <a:p>
            <a:r>
              <a:rPr lang="nl-NL" dirty="0" smtClean="0"/>
              <a:t>Deze presentatie bevat de hoofdlijnen</a:t>
            </a:r>
          </a:p>
          <a:p>
            <a:r>
              <a:rPr lang="nl-NL" dirty="0" smtClean="0"/>
              <a:t>De oefentoetsen zijn daarnaast prima om te maken ter voorbereiden maar het niveau van het proefwerk is wel hoger!</a:t>
            </a:r>
          </a:p>
          <a:p>
            <a:r>
              <a:rPr lang="nl-NL" dirty="0" smtClean="0"/>
              <a:t>De oefentoetsen dienen </a:t>
            </a:r>
            <a:r>
              <a:rPr lang="nl-NL" smtClean="0"/>
              <a:t>als basis.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727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Filmpje: split or </a:t>
            </a:r>
            <a:r>
              <a:rPr lang="nl-NL" dirty="0" err="1" smtClean="0"/>
              <a:t>steal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</a:t>
            </a:r>
            <a:r>
              <a:rPr lang="nl-NL" dirty="0" smtClean="0">
                <a:hlinkClick r:id="rId2"/>
              </a:rPr>
              <a:t>p3Uos2fzIJ0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570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G</a:t>
            </a:r>
            <a:r>
              <a:rPr lang="nl-NL" dirty="0" smtClean="0"/>
              <a:t>evangenedilemma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nl-NL" dirty="0" smtClean="0"/>
              <a:t>Gevangenendilemma is een situatie met: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2 </a:t>
            </a:r>
            <a:r>
              <a:rPr lang="nl-NL" dirty="0" smtClean="0"/>
              <a:t>personen/groepen</a:t>
            </a:r>
            <a:endParaRPr lang="nl-NL" dirty="0" smtClean="0"/>
          </a:p>
          <a:p>
            <a:pPr lvl="1">
              <a:buFont typeface="Arial"/>
              <a:buChar char="•"/>
            </a:pPr>
            <a:r>
              <a:rPr lang="nl-NL" dirty="0" smtClean="0"/>
              <a:t>2 </a:t>
            </a:r>
            <a:r>
              <a:rPr lang="nl-NL" dirty="0" smtClean="0"/>
              <a:t>keuzes/strategieën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Dominante strategie (wanneer beide partijen de </a:t>
            </a:r>
            <a:r>
              <a:rPr lang="nl-NL" dirty="0"/>
              <a:t>Dominante strategie bepalen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of </a:t>
            </a:r>
            <a:r>
              <a:rPr lang="nl-NL" dirty="0" err="1" smtClean="0"/>
              <a:t>nash</a:t>
            </a:r>
            <a:r>
              <a:rPr lang="nl-NL" dirty="0" smtClean="0"/>
              <a:t>-evenwicht.</a:t>
            </a:r>
            <a:endParaRPr lang="nl-NL" dirty="0" smtClean="0"/>
          </a:p>
          <a:p>
            <a:pPr lvl="1">
              <a:buFont typeface="Arial"/>
              <a:buChar char="•"/>
            </a:pPr>
            <a:r>
              <a:rPr lang="nl-NL" b="1" dirty="0" smtClean="0"/>
              <a:t>Een evenwichtssituatie leidt niet tot optimaal resultaat. </a:t>
            </a:r>
            <a:endParaRPr lang="nl-NL" b="1" dirty="0" smtClean="0"/>
          </a:p>
          <a:p>
            <a:pPr lvl="1">
              <a:buFont typeface="Arial"/>
              <a:buChar char="•"/>
            </a:pPr>
            <a:r>
              <a:rPr lang="nl-NL" dirty="0" smtClean="0"/>
              <a:t>Strategie bepalen terwijl je niet weet wat de ander </a:t>
            </a:r>
            <a:r>
              <a:rPr lang="nl-NL" dirty="0" smtClean="0"/>
              <a:t>kiest</a:t>
            </a:r>
          </a:p>
        </p:txBody>
      </p:sp>
    </p:spTree>
    <p:extLst>
      <p:ext uri="{BB962C8B-B14F-4D97-AF65-F5344CB8AC3E}">
        <p14:creationId xmlns:p14="http://schemas.microsoft.com/office/powerpoint/2010/main" val="2107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Gevangenedilemma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nl-NL" dirty="0" smtClean="0"/>
              <a:t>Jij kan: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Dominante strategie bepalen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Nashevenwicht bepalen (situatie die tot stand komt wanneer beide partijen hun dominante strategie kiezen)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Begrijpen waarom bedrijven samenwerken/kartelafspraken maken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Aangeven waarom er sprake is van een gevangenedilemma (zie vorige dia)</a:t>
            </a:r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3246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2204864"/>
            <a:ext cx="7024744" cy="1143000"/>
          </a:xfrm>
        </p:spPr>
        <p:txBody>
          <a:bodyPr/>
          <a:lstStyle/>
          <a:p>
            <a:pPr algn="ctr"/>
            <a:r>
              <a:rPr lang="nl-NL" dirty="0" smtClean="0"/>
              <a:t>Hoofdstuk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971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Ruilen over tijd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nl-NL" dirty="0" smtClean="0"/>
              <a:t>Ruilen over de tijd</a:t>
            </a:r>
            <a:r>
              <a:rPr lang="nl-NL" dirty="0" smtClean="0"/>
              <a:t>: uitgaven verplaatsen naar een andere periode</a:t>
            </a:r>
            <a:endParaRPr lang="nl-NL" dirty="0" smtClean="0"/>
          </a:p>
          <a:p>
            <a:pPr lvl="1">
              <a:buFont typeface="Arial"/>
              <a:buChar char="•"/>
            </a:pPr>
            <a:r>
              <a:rPr lang="nl-NL" dirty="0" smtClean="0"/>
              <a:t>Lenen</a:t>
            </a:r>
            <a:r>
              <a:rPr lang="nl-NL" dirty="0" smtClean="0">
                <a:sym typeface="Wingdings"/>
              </a:rPr>
              <a:t></a:t>
            </a:r>
            <a:r>
              <a:rPr lang="nl-NL" dirty="0" smtClean="0">
                <a:sym typeface="Wingdings"/>
              </a:rPr>
              <a:t> </a:t>
            </a:r>
            <a:r>
              <a:rPr lang="nl-NL" dirty="0" smtClean="0"/>
              <a:t>consumptie </a:t>
            </a:r>
            <a:r>
              <a:rPr lang="nl-NL" dirty="0" smtClean="0"/>
              <a:t>vervroegen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Sparen </a:t>
            </a:r>
            <a:r>
              <a:rPr lang="nl-NL" dirty="0" smtClean="0">
                <a:sym typeface="Wingdings"/>
              </a:rPr>
              <a:t></a:t>
            </a:r>
            <a:r>
              <a:rPr lang="nl-NL" dirty="0" smtClean="0"/>
              <a:t> </a:t>
            </a:r>
            <a:r>
              <a:rPr lang="nl-NL" dirty="0" smtClean="0"/>
              <a:t>consumptie uitstellen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Kinderen en ouderen worden onderhouden door werkende mensen (AOW, kinderbijslag, studiefinanciering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741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651283"/>
              </p:ext>
            </p:extLst>
          </p:nvPr>
        </p:nvGraphicFramePr>
        <p:xfrm>
          <a:off x="1331640" y="1556792"/>
          <a:ext cx="6481340" cy="37774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40670"/>
                <a:gridCol w="3240670"/>
              </a:tblGrid>
              <a:tr h="944364">
                <a:tc>
                  <a:txBody>
                    <a:bodyPr/>
                    <a:lstStyle/>
                    <a:p>
                      <a:pPr algn="ctr"/>
                      <a:endParaRPr lang="nl-N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Voorraadgrootheden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Stroomgrootheden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4364">
                <a:tc>
                  <a:txBody>
                    <a:bodyPr/>
                    <a:lstStyle/>
                    <a:p>
                      <a:pPr algn="ctr"/>
                      <a:endParaRPr lang="nl-N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Meet je op 1 moment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Meet je tijdens een periode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4364"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>
                          <a:solidFill>
                            <a:schemeClr val="tx1"/>
                          </a:solidFill>
                        </a:rPr>
                        <a:t>Vb</a:t>
                      </a:r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saldo op je betaalrekening</a:t>
                      </a:r>
                    </a:p>
                    <a:p>
                      <a:pPr algn="ctr"/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Salaris</a:t>
                      </a: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Uitgaven in januari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4364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Staan op de balans (H5)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Staan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op de resultatenrekening (h5)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521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/>
              <a:t>Hoofdstuk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80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23221</TotalTime>
  <Words>604</Words>
  <Application>Microsoft Macintosh PowerPoint</Application>
  <PresentationFormat>Diavoorstelling (4:3)</PresentationFormat>
  <Paragraphs>125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Austin</vt:lpstr>
      <vt:lpstr>Jong en Oud</vt:lpstr>
      <vt:lpstr>Hoofdstuk 1</vt:lpstr>
      <vt:lpstr>Filmpje: split or steal</vt:lpstr>
      <vt:lpstr>Gevangenedilemma</vt:lpstr>
      <vt:lpstr>Gevangenedilemma</vt:lpstr>
      <vt:lpstr>Hoofdstuk 2</vt:lpstr>
      <vt:lpstr>Ruilen over tijd</vt:lpstr>
      <vt:lpstr>PowerPoint-presentatie</vt:lpstr>
      <vt:lpstr>Hoofdstuk 3</vt:lpstr>
      <vt:lpstr>Nederland</vt:lpstr>
      <vt:lpstr>Productiefactoren</vt:lpstr>
      <vt:lpstr>Lorenzcurve</vt:lpstr>
      <vt:lpstr>PowerPoint-presentatie</vt:lpstr>
      <vt:lpstr>Belasting</vt:lpstr>
      <vt:lpstr>Uitleg Nederlandse belastingsysteem</vt:lpstr>
      <vt:lpstr>3 boxen, 3 berekeningen</vt:lpstr>
      <vt:lpstr>Welke moet ik kennen?</vt:lpstr>
      <vt:lpstr>Berekening box 1</vt:lpstr>
      <vt:lpstr>Stap 1: belastbaar inkomen</vt:lpstr>
      <vt:lpstr>Stap 2:</vt:lpstr>
      <vt:lpstr>Loonheffing / inkomensheffing</vt:lpstr>
      <vt:lpstr>Herverdeling van de primaire inkomens</vt:lpstr>
      <vt:lpstr>PowerPoint-presentatie</vt:lpstr>
      <vt:lpstr>Marginaal belastingtarief</vt:lpstr>
      <vt:lpstr>PowerPoint-presentatie</vt:lpstr>
      <vt:lpstr>H4</vt:lpstr>
      <vt:lpstr>Succes met de toetsweek!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Jong en Oud</dc:title>
  <dc:creator>docent</dc:creator>
  <cp:lastModifiedBy>Milou Bijveld</cp:lastModifiedBy>
  <cp:revision>45</cp:revision>
  <dcterms:created xsi:type="dcterms:W3CDTF">2015-01-16T08:50:49Z</dcterms:created>
  <dcterms:modified xsi:type="dcterms:W3CDTF">2018-11-08T10:14:33Z</dcterms:modified>
</cp:coreProperties>
</file>